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8"/>
  </p:notesMasterIdLst>
  <p:sldIdLst>
    <p:sldId id="289" r:id="rId2"/>
    <p:sldId id="282" r:id="rId3"/>
    <p:sldId id="283" r:id="rId4"/>
    <p:sldId id="284" r:id="rId5"/>
    <p:sldId id="287" r:id="rId6"/>
    <p:sldId id="288" r:id="rId7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D8A"/>
    <a:srgbClr val="FF0000"/>
    <a:srgbClr val="4F81BD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7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1BECE4D0-34DC-49F2-A5B0-3E6F51750E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E31A97DF-F8B4-45E9-B35C-04646C23F5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C46862-134C-438C-BC95-F2F29E8A41F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4AD5190B-4E8C-4055-A9EC-05FDBCFFF7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57F01DBC-FF1E-460A-9DA1-2B1CBB9F4A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B423B7D-7461-4C78-AD28-EC8E40F8857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35FE4D8-0922-4F7B-8767-1F8B7813ED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4CCD469-0592-4937-A2CF-22BA1FAEF89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zervirano mjesto slike slajda 1">
            <a:extLst>
              <a:ext uri="{FF2B5EF4-FFF2-40B4-BE49-F238E27FC236}">
                <a16:creationId xmlns:a16="http://schemas.microsoft.com/office/drawing/2014/main" id="{411B3D92-0012-4150-9707-CE984E70DD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zervirano mjesto bilježaka 2">
            <a:extLst>
              <a:ext uri="{FF2B5EF4-FFF2-40B4-BE49-F238E27FC236}">
                <a16:creationId xmlns:a16="http://schemas.microsoft.com/office/drawing/2014/main" id="{013B43B9-9A4C-4537-8750-963F179E05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sr-Latn-RS"/>
          </a:p>
        </p:txBody>
      </p:sp>
      <p:sp>
        <p:nvSpPr>
          <p:cNvPr id="17412" name="Rezervirano mjesto broja slajda 3">
            <a:extLst>
              <a:ext uri="{FF2B5EF4-FFF2-40B4-BE49-F238E27FC236}">
                <a16:creationId xmlns:a16="http://schemas.microsoft.com/office/drawing/2014/main" id="{F16A94A8-743F-49EF-825E-095181A34B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C52055F-3746-4874-A066-1509A1AA77DE}" type="slidenum">
              <a:rPr lang="hr-HR" altLang="sr-Latn-RS">
                <a:latin typeface="Calibri" panose="020F0502020204030204" pitchFamily="34" charset="0"/>
              </a:rPr>
              <a:pPr eaLnBrk="1" hangingPunct="1"/>
              <a:t>6</a:t>
            </a:fld>
            <a:endParaRPr lang="hr-HR" altLang="sr-Latn-R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41425"/>
            <a:ext cx="6400800" cy="437515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6FA0D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0A2D15D-9E5C-45C6-AAED-348027BC0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75713F-52C3-43CA-9CFF-EC77DC5BA7C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D3F2257-B87D-4914-860D-868C8FD70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DB5723E-A982-4DB1-8150-8E65BB82B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49B5C-AF58-4173-890F-0D092B4BF5CD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5FA5E4BA-2424-4D3F-A383-DC411A37BE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8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430D6029-3E47-4026-AC64-FEB721F21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4DF71C-0274-4F6A-836C-FD057617E75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D742564-E59D-4C10-8DA1-696B12507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1E8EDE0-7936-4613-9A2E-47203B269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1F275-842D-47BC-B779-A3229E8239D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62722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4595513-35FB-436F-AEC2-B1AE20BDA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5B63741-5E85-48E0-87E8-6202C4C17C1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14F3776-2AE8-4D88-987B-F25E1F37E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FEC846E-C2B8-4181-BB0C-597A66813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78ED0-DFFC-41F7-9112-F761F93352B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2517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1A3BC70-D6EE-46E7-9A78-2B9447BF0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CF5FDAE-93E3-480A-9B18-B2DF6006F71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DCC5750D-BA77-48AF-B339-8D4F8A5E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814A909-F0C1-4DE8-9C17-B63A0834A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CBB6C-251D-40D9-93DC-8698C4EBE77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5146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B522941B-3977-4754-9A5A-4BD9D5109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E90703-678B-4B88-A184-F7CA962A156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CD1D75D-1485-4F4C-A7EA-3B6A2C18B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C29CF99-F783-443C-B4B1-97447632F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6D69A6-F63F-4EA4-9FBA-073C46D6F3B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1965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datuma 3">
            <a:extLst>
              <a:ext uri="{FF2B5EF4-FFF2-40B4-BE49-F238E27FC236}">
                <a16:creationId xmlns:a16="http://schemas.microsoft.com/office/drawing/2014/main" id="{D6764093-B615-43A5-B77D-8A3B009FA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43D6E6-FFEC-4557-B9C6-C76EE949367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7" name="Rezervirano mjesto podnožja 4">
            <a:extLst>
              <a:ext uri="{FF2B5EF4-FFF2-40B4-BE49-F238E27FC236}">
                <a16:creationId xmlns:a16="http://schemas.microsoft.com/office/drawing/2014/main" id="{670D8997-6D73-49C6-8CFC-CB869EDA1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zervirano mjesto broja slajda 5">
            <a:extLst>
              <a:ext uri="{FF2B5EF4-FFF2-40B4-BE49-F238E27FC236}">
                <a16:creationId xmlns:a16="http://schemas.microsoft.com/office/drawing/2014/main" id="{F0CD3C7A-7D5C-4D73-8A7D-AFC077803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E3D68D-D3A6-48FE-8F7E-67E87ABCC6C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95945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8" name="Rezervirano mjesto datuma 3">
            <a:extLst>
              <a:ext uri="{FF2B5EF4-FFF2-40B4-BE49-F238E27FC236}">
                <a16:creationId xmlns:a16="http://schemas.microsoft.com/office/drawing/2014/main" id="{0D850738-EA1C-4BDF-BDBC-E5271E49F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60F46A-FD31-4961-BC89-95870F3C5DB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9" name="Rezervirano mjesto podnožja 4">
            <a:extLst>
              <a:ext uri="{FF2B5EF4-FFF2-40B4-BE49-F238E27FC236}">
                <a16:creationId xmlns:a16="http://schemas.microsoft.com/office/drawing/2014/main" id="{38700EE9-7607-4D38-AB80-10F02EC80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" name="Rezervirano mjesto broja slajda 5">
            <a:extLst>
              <a:ext uri="{FF2B5EF4-FFF2-40B4-BE49-F238E27FC236}">
                <a16:creationId xmlns:a16="http://schemas.microsoft.com/office/drawing/2014/main" id="{BC4B4630-EFD4-48A4-8C5B-290B13C58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E11D4-79CE-41B2-A6EB-FA527233C87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24564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80E44F4-F933-475C-BEA8-1635A83A9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E76217-3573-4133-A225-A14C4B7EC22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B037EF8-796E-42E4-8F7C-D1751302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A3C430F-396F-439D-ACE3-4DB57C5CA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C47E2-E96D-40F7-A53C-725BF497691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3962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11C3DC21-6E9F-4257-B91A-BAF9E1FA1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603E4A-7F83-4C37-B744-C73C6AE1B0E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C72A8087-5220-4CE8-8807-1C8B1A1FC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23BA0F8A-126F-4904-94A7-004BAC618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9AFB8-6669-4EA9-8272-C3F1E432513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5186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datuma 3">
            <a:extLst>
              <a:ext uri="{FF2B5EF4-FFF2-40B4-BE49-F238E27FC236}">
                <a16:creationId xmlns:a16="http://schemas.microsoft.com/office/drawing/2014/main" id="{306E9DF4-7B8D-4EF0-B0CD-0631E5454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AA66CD-AC8A-42D4-A389-E22BB3218BB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7" name="Rezervirano mjesto podnožja 4">
            <a:extLst>
              <a:ext uri="{FF2B5EF4-FFF2-40B4-BE49-F238E27FC236}">
                <a16:creationId xmlns:a16="http://schemas.microsoft.com/office/drawing/2014/main" id="{BC22B90E-BB1D-4EE4-920B-BFA74E1F8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zervirano mjesto broja slajda 5">
            <a:extLst>
              <a:ext uri="{FF2B5EF4-FFF2-40B4-BE49-F238E27FC236}">
                <a16:creationId xmlns:a16="http://schemas.microsoft.com/office/drawing/2014/main" id="{EE296D69-821D-4FCA-B0C9-475AD2BEA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EA151-5CB8-47E1-909D-BF1A6214964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61332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datuma 3">
            <a:extLst>
              <a:ext uri="{FF2B5EF4-FFF2-40B4-BE49-F238E27FC236}">
                <a16:creationId xmlns:a16="http://schemas.microsoft.com/office/drawing/2014/main" id="{E7AD4E46-CE23-42B8-BB93-B2DC773EA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CA5A859-A638-451F-8201-93809F0CA87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7" name="Rezervirano mjesto podnožja 4">
            <a:extLst>
              <a:ext uri="{FF2B5EF4-FFF2-40B4-BE49-F238E27FC236}">
                <a16:creationId xmlns:a16="http://schemas.microsoft.com/office/drawing/2014/main" id="{A2F6F4C7-623E-42B5-A6E2-825D7D95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zervirano mjesto broja slajda 5">
            <a:extLst>
              <a:ext uri="{FF2B5EF4-FFF2-40B4-BE49-F238E27FC236}">
                <a16:creationId xmlns:a16="http://schemas.microsoft.com/office/drawing/2014/main" id="{01A3460C-6452-4E36-86E3-9E4E9D603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4BF1A-A15A-4B7F-86B9-F61DEF40DFF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68571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AD774609-64B4-49A7-AEC6-EB463B297B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9B973588-44F5-4868-99D1-E08A70BDA7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945039F-7E9C-4EEE-8674-17C43048D9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6B6214-8071-45EA-8A22-A225ABF4B85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911368F-CCDF-4D40-8EA8-7E8FCE007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A56FD35-1201-4C10-9A9E-DF32C7BD1D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072A219-385F-42CF-9E70-B5C6F6DD39B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>
            <a:extLst>
              <a:ext uri="{FF2B5EF4-FFF2-40B4-BE49-F238E27FC236}">
                <a16:creationId xmlns:a16="http://schemas.microsoft.com/office/drawing/2014/main" id="{80A84C8D-DD96-48B6-B6AC-BF96650398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0870" y="3087756"/>
            <a:ext cx="6400800" cy="3005897"/>
          </a:xfrm>
        </p:spPr>
        <p:txBody>
          <a:bodyPr/>
          <a:lstStyle/>
          <a:p>
            <a:r>
              <a:rPr lang="hr-HR" altLang="sr-Latn-RS" sz="4400" dirty="0"/>
              <a:t>2.1.3. Izlučivanje zajedničkog faktora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0065EA-50B7-46B5-973D-BABEBD0FDFB7}"/>
              </a:ext>
            </a:extLst>
          </p:cNvPr>
          <p:cNvSpPr txBox="1">
            <a:spLocks/>
          </p:cNvSpPr>
          <p:nvPr/>
        </p:nvSpPr>
        <p:spPr bwMode="auto">
          <a:xfrm>
            <a:off x="815009" y="170455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kstniOkvir 1">
            <a:extLst>
              <a:ext uri="{FF2B5EF4-FFF2-40B4-BE49-F238E27FC236}">
                <a16:creationId xmlns:a16="http://schemas.microsoft.com/office/drawing/2014/main" id="{DFE9AEE4-F029-4714-A509-9D6E75364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361950"/>
            <a:ext cx="8174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Svojstva distributivnosti množenja prema zbrajanju i oduzimanju tj. </a:t>
            </a:r>
          </a:p>
        </p:txBody>
      </p:sp>
      <p:sp>
        <p:nvSpPr>
          <p:cNvPr id="3" name="Zaobljeni pravokutnik 2">
            <a:extLst>
              <a:ext uri="{FF2B5EF4-FFF2-40B4-BE49-F238E27FC236}">
                <a16:creationId xmlns:a16="http://schemas.microsoft.com/office/drawing/2014/main" id="{44B1B911-F438-4A60-8C5C-A78C42BAF7A0}"/>
              </a:ext>
            </a:extLst>
          </p:cNvPr>
          <p:cNvSpPr/>
          <p:nvPr/>
        </p:nvSpPr>
        <p:spPr>
          <a:xfrm>
            <a:off x="3127022" y="869245"/>
            <a:ext cx="2889956" cy="109502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4342" name="TekstniOkvir 3">
            <a:extLst>
              <a:ext uri="{FF2B5EF4-FFF2-40B4-BE49-F238E27FC236}">
                <a16:creationId xmlns:a16="http://schemas.microsoft.com/office/drawing/2014/main" id="{953DE005-791D-4193-850E-9325A2989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0" y="1027113"/>
            <a:ext cx="2730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i="1"/>
              <a:t>a</a:t>
            </a:r>
            <a:r>
              <a:rPr lang="hr-HR" altLang="sr-Latn-RS"/>
              <a:t>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/>
              <a:t>(</a:t>
            </a:r>
            <a:r>
              <a:rPr lang="hr-HR" altLang="sr-Latn-RS" i="1"/>
              <a:t>b + c</a:t>
            </a:r>
            <a:r>
              <a:rPr lang="hr-HR" altLang="sr-Latn-RS"/>
              <a:t>)  = </a:t>
            </a:r>
            <a:r>
              <a:rPr lang="hr-HR" altLang="sr-Latn-RS" i="1"/>
              <a:t>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b + 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c</a:t>
            </a:r>
          </a:p>
        </p:txBody>
      </p:sp>
      <p:sp>
        <p:nvSpPr>
          <p:cNvPr id="14343" name="TekstniOkvir 4">
            <a:extLst>
              <a:ext uri="{FF2B5EF4-FFF2-40B4-BE49-F238E27FC236}">
                <a16:creationId xmlns:a16="http://schemas.microsoft.com/office/drawing/2014/main" id="{0E4C357C-4AEE-4C8C-8D88-8740FC0EC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1200" y="1400175"/>
            <a:ext cx="2732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/>
              <a:t> (</a:t>
            </a:r>
            <a:r>
              <a:rPr lang="hr-HR" altLang="sr-Latn-RS" i="1"/>
              <a:t>b – c</a:t>
            </a:r>
            <a:r>
              <a:rPr lang="hr-HR" altLang="sr-Latn-RS"/>
              <a:t>) = </a:t>
            </a:r>
            <a:r>
              <a:rPr lang="hr-HR" altLang="sr-Latn-RS" i="1"/>
              <a:t>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b – 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c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6F75BAB9-BB3C-4CA3-BC30-8905737BC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2314575"/>
            <a:ext cx="2968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možemo napisati i ovako:</a:t>
            </a:r>
          </a:p>
        </p:txBody>
      </p:sp>
      <p:sp>
        <p:nvSpPr>
          <p:cNvPr id="7" name="Zaobljeni pravokutnik 6">
            <a:extLst>
              <a:ext uri="{FF2B5EF4-FFF2-40B4-BE49-F238E27FC236}">
                <a16:creationId xmlns:a16="http://schemas.microsoft.com/office/drawing/2014/main" id="{35436AF9-60E7-40FE-99C4-D9520C0B0DDD}"/>
              </a:ext>
            </a:extLst>
          </p:cNvPr>
          <p:cNvSpPr/>
          <p:nvPr/>
        </p:nvSpPr>
        <p:spPr>
          <a:xfrm>
            <a:off x="3098801" y="2861734"/>
            <a:ext cx="2889956" cy="1095022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48213389-2A25-4769-ACAF-D2BEF8D56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3054350"/>
            <a:ext cx="3843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i="1"/>
              <a:t>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b + 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c = 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/>
              <a:t>(</a:t>
            </a:r>
            <a:r>
              <a:rPr lang="hr-HR" altLang="sr-Latn-RS" i="1"/>
              <a:t>b + c</a:t>
            </a:r>
            <a:r>
              <a:rPr lang="hr-HR" altLang="sr-Latn-RS"/>
              <a:t>) </a:t>
            </a:r>
            <a:endParaRPr lang="hr-HR" altLang="sr-Latn-RS" i="1"/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F08BCBC6-795D-4687-B09E-FE3707043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0263" y="3482975"/>
            <a:ext cx="27320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b – 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c = 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/>
              <a:t>(</a:t>
            </a:r>
            <a:r>
              <a:rPr lang="hr-HR" altLang="sr-Latn-RS" i="1"/>
              <a:t>b – c</a:t>
            </a:r>
            <a:r>
              <a:rPr lang="hr-HR" altLang="sr-Latn-RS"/>
              <a:t>)</a:t>
            </a:r>
            <a:endParaRPr lang="hr-HR" altLang="sr-Latn-RS" i="1"/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22CF9B13-E41D-4314-A061-11591F644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4514850"/>
            <a:ext cx="86804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Primjenjujući ovako napisanu jednakost kažemo da smo </a:t>
            </a:r>
            <a:r>
              <a:rPr lang="hr-HR" altLang="sr-Latn-RS" b="1"/>
              <a:t>zajednički faktor</a:t>
            </a:r>
            <a:r>
              <a:rPr lang="hr-HR" altLang="sr-Latn-RS"/>
              <a:t> </a:t>
            </a:r>
            <a:r>
              <a:rPr lang="hr-HR" altLang="sr-Latn-RS" i="1"/>
              <a:t>a</a:t>
            </a:r>
          </a:p>
          <a:p>
            <a:pPr algn="ctr" eaLnBrk="1" hangingPunct="1"/>
            <a:r>
              <a:rPr lang="hr-HR" altLang="sr-Latn-RS"/>
              <a:t> </a:t>
            </a:r>
            <a:r>
              <a:rPr lang="hr-HR" altLang="sr-Latn-RS" b="1"/>
              <a:t>izlučili </a:t>
            </a:r>
            <a:r>
              <a:rPr lang="hr-HR" altLang="sr-Latn-RS"/>
              <a:t>ispred zagrade.</a:t>
            </a:r>
          </a:p>
        </p:txBody>
      </p:sp>
      <p:sp>
        <p:nvSpPr>
          <p:cNvPr id="11" name="Elipsa 10">
            <a:extLst>
              <a:ext uri="{FF2B5EF4-FFF2-40B4-BE49-F238E27FC236}">
                <a16:creationId xmlns:a16="http://schemas.microsoft.com/office/drawing/2014/main" id="{4197BEB1-53EC-4104-9CA2-B6849A5B3BFA}"/>
              </a:ext>
            </a:extLst>
          </p:cNvPr>
          <p:cNvSpPr/>
          <p:nvPr/>
        </p:nvSpPr>
        <p:spPr>
          <a:xfrm>
            <a:off x="3397250" y="3036888"/>
            <a:ext cx="227013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2" name="Elipsa 11">
            <a:extLst>
              <a:ext uri="{FF2B5EF4-FFF2-40B4-BE49-F238E27FC236}">
                <a16:creationId xmlns:a16="http://schemas.microsoft.com/office/drawing/2014/main" id="{7610BFB5-2180-4F63-92DC-06CF871DF9AA}"/>
              </a:ext>
            </a:extLst>
          </p:cNvPr>
          <p:cNvSpPr/>
          <p:nvPr/>
        </p:nvSpPr>
        <p:spPr>
          <a:xfrm>
            <a:off x="4092575" y="3036888"/>
            <a:ext cx="225425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4" name="Elipsa 13">
            <a:extLst>
              <a:ext uri="{FF2B5EF4-FFF2-40B4-BE49-F238E27FC236}">
                <a16:creationId xmlns:a16="http://schemas.microsoft.com/office/drawing/2014/main" id="{2DBAE2BB-CA00-4617-92A2-4E0890F0E3AE}"/>
              </a:ext>
            </a:extLst>
          </p:cNvPr>
          <p:cNvSpPr/>
          <p:nvPr/>
        </p:nvSpPr>
        <p:spPr>
          <a:xfrm>
            <a:off x="3403600" y="3460750"/>
            <a:ext cx="225425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5" name="Elipsa 14">
            <a:extLst>
              <a:ext uri="{FF2B5EF4-FFF2-40B4-BE49-F238E27FC236}">
                <a16:creationId xmlns:a16="http://schemas.microsoft.com/office/drawing/2014/main" id="{102C7AE7-44B5-47B4-B0D6-30DFE3D456C0}"/>
              </a:ext>
            </a:extLst>
          </p:cNvPr>
          <p:cNvSpPr/>
          <p:nvPr/>
        </p:nvSpPr>
        <p:spPr>
          <a:xfrm>
            <a:off x="4097338" y="3460750"/>
            <a:ext cx="227012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 animBg="1"/>
      <p:bldP spid="12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aobljeni pravokutnik 2">
            <a:extLst>
              <a:ext uri="{FF2B5EF4-FFF2-40B4-BE49-F238E27FC236}">
                <a16:creationId xmlns:a16="http://schemas.microsoft.com/office/drawing/2014/main" id="{E4036F65-E558-40D5-A242-38D71CFF1B4D}"/>
              </a:ext>
            </a:extLst>
          </p:cNvPr>
          <p:cNvSpPr/>
          <p:nvPr/>
        </p:nvSpPr>
        <p:spPr>
          <a:xfrm>
            <a:off x="2929467" y="143228"/>
            <a:ext cx="2889956" cy="1095022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5365" name="TekstniOkvir 3">
            <a:extLst>
              <a:ext uri="{FF2B5EF4-FFF2-40B4-BE49-F238E27FC236}">
                <a16:creationId xmlns:a16="http://schemas.microsoft.com/office/drawing/2014/main" id="{5C3836A9-5826-4DDF-ADFE-D4A01F219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825" y="334963"/>
            <a:ext cx="3844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i="1"/>
              <a:t>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b + 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c = 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/>
              <a:t>(</a:t>
            </a:r>
            <a:r>
              <a:rPr lang="hr-HR" altLang="sr-Latn-RS" i="1"/>
              <a:t>b + c</a:t>
            </a:r>
            <a:r>
              <a:rPr lang="hr-HR" altLang="sr-Latn-RS"/>
              <a:t>) </a:t>
            </a:r>
            <a:endParaRPr lang="hr-HR" altLang="sr-Latn-RS" i="1"/>
          </a:p>
        </p:txBody>
      </p:sp>
      <p:sp>
        <p:nvSpPr>
          <p:cNvPr id="15366" name="TekstniOkvir 4">
            <a:extLst>
              <a:ext uri="{FF2B5EF4-FFF2-40B4-BE49-F238E27FC236}">
                <a16:creationId xmlns:a16="http://schemas.microsoft.com/office/drawing/2014/main" id="{B69B9D61-FAD6-4145-9B21-CE45DB6FF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763588"/>
            <a:ext cx="2732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b – 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 i="1"/>
              <a:t>c = a </a:t>
            </a:r>
            <a:r>
              <a:rPr lang="hr-HR" altLang="sr-Latn-RS" i="1">
                <a:latin typeface="Calibri" panose="020F0502020204030204" pitchFamily="34" charset="0"/>
              </a:rPr>
              <a:t>·</a:t>
            </a:r>
            <a:r>
              <a:rPr lang="hr-HR" altLang="sr-Latn-RS" i="1">
                <a:sym typeface="Symbol" panose="05050102010706020507" pitchFamily="18" charset="2"/>
              </a:rPr>
              <a:t> </a:t>
            </a:r>
            <a:r>
              <a:rPr lang="hr-HR" altLang="sr-Latn-RS"/>
              <a:t>(</a:t>
            </a:r>
            <a:r>
              <a:rPr lang="hr-HR" altLang="sr-Latn-RS" i="1"/>
              <a:t>b – c</a:t>
            </a:r>
            <a:r>
              <a:rPr lang="hr-HR" altLang="sr-Latn-RS"/>
              <a:t>)</a:t>
            </a:r>
            <a:endParaRPr lang="hr-HR" altLang="sr-Latn-RS" i="1"/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9C141224-8770-489B-B2D3-1941320C6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603375"/>
            <a:ext cx="4425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 ovo nam svojstvo olakšava računanje.</a:t>
            </a:r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041821FF-768B-4C92-88EF-7C0745585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713" y="2325688"/>
            <a:ext cx="2674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156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345 – 156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445 =</a:t>
            </a:r>
            <a:endParaRPr lang="hr-HR" altLang="sr-Latn-RS"/>
          </a:p>
        </p:txBody>
      </p:sp>
      <p:sp>
        <p:nvSpPr>
          <p:cNvPr id="14" name="Elipsa 13">
            <a:extLst>
              <a:ext uri="{FF2B5EF4-FFF2-40B4-BE49-F238E27FC236}">
                <a16:creationId xmlns:a16="http://schemas.microsoft.com/office/drawing/2014/main" id="{9A36AA95-96AC-480B-A831-49B65253BBE7}"/>
              </a:ext>
            </a:extLst>
          </p:cNvPr>
          <p:cNvSpPr/>
          <p:nvPr/>
        </p:nvSpPr>
        <p:spPr>
          <a:xfrm>
            <a:off x="2354263" y="4521200"/>
            <a:ext cx="433387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5" name="Elipsa 14">
            <a:extLst>
              <a:ext uri="{FF2B5EF4-FFF2-40B4-BE49-F238E27FC236}">
                <a16:creationId xmlns:a16="http://schemas.microsoft.com/office/drawing/2014/main" id="{6F0A5971-19D3-4AF2-8245-44DEC3866DDA}"/>
              </a:ext>
            </a:extLst>
          </p:cNvPr>
          <p:cNvSpPr/>
          <p:nvPr/>
        </p:nvSpPr>
        <p:spPr>
          <a:xfrm>
            <a:off x="1162050" y="4532313"/>
            <a:ext cx="441325" cy="4524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ABD35BFD-1B95-4E09-876E-BEE873927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713" y="2940050"/>
            <a:ext cx="2674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53 820 </a:t>
            </a:r>
            <a:r>
              <a:rPr lang="hr-HR" altLang="sr-Latn-RS">
                <a:sym typeface="Symbol" panose="05050102010706020507" pitchFamily="18" charset="2"/>
              </a:rPr>
              <a:t>– </a:t>
            </a:r>
            <a:r>
              <a:rPr lang="hr-HR" altLang="sr-Latn-RS">
                <a:solidFill>
                  <a:srgbClr val="0070C0"/>
                </a:solidFill>
                <a:sym typeface="Symbol" panose="05050102010706020507" pitchFamily="18" charset="2"/>
              </a:rPr>
              <a:t>69 420 </a:t>
            </a:r>
            <a:r>
              <a:rPr lang="hr-HR" altLang="sr-Latn-RS">
                <a:sym typeface="Symbol" panose="05050102010706020507" pitchFamily="18" charset="2"/>
              </a:rPr>
              <a:t>=</a:t>
            </a:r>
            <a:endParaRPr lang="hr-HR" altLang="sr-Latn-RS"/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8A341AE6-A116-4AC3-9B0A-4A0B9C135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713" y="3487738"/>
            <a:ext cx="1422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– 15 600</a:t>
            </a:r>
            <a:endParaRPr lang="hr-HR" altLang="sr-Latn-RS"/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3FF6D9CA-C429-4A7F-B836-759B24DFF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338" y="2314575"/>
            <a:ext cx="2913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množenje</a:t>
            </a: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08A0A1EF-2FBD-4A9F-B76E-9398754B5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4565650"/>
            <a:ext cx="2674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156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345 – 156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445 =</a:t>
            </a:r>
            <a:endParaRPr lang="hr-HR" altLang="sr-Latn-RS"/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A30D2265-3A91-40F5-8DAF-813E2671E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5665788"/>
            <a:ext cx="2674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156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(– 100) =</a:t>
            </a:r>
            <a:endParaRPr lang="hr-HR" altLang="sr-Latn-RS"/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8F21C84D-CEFE-4124-9A2F-B2FFB21E1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4575" y="4554538"/>
            <a:ext cx="4452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izlučivanje zajedničkog faktora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75BBA7FE-DD05-47BA-A72E-E1DA02F93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5116513"/>
            <a:ext cx="2674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156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(345 – 445) =</a:t>
            </a:r>
            <a:endParaRPr lang="hr-HR" altLang="sr-Latn-RS"/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F43E9B11-C3BE-4A32-9ACE-C9EE5689A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6215063"/>
            <a:ext cx="13319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– 15 600</a:t>
            </a:r>
            <a:endParaRPr lang="hr-HR" altLang="sr-Latn-RS"/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69B722C9-D790-4175-8F15-B2EA7D3A2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2292350"/>
            <a:ext cx="11636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345 </a:t>
            </a:r>
            <a:r>
              <a:rPr lang="hr-HR" altLang="sr-Latn-RS">
                <a:latin typeface="Calibri" panose="020F0502020204030204" pitchFamily="34" charset="0"/>
              </a:rPr>
              <a:t>· </a:t>
            </a:r>
            <a:r>
              <a:rPr lang="hr-HR" altLang="sr-Latn-RS">
                <a:sym typeface="Symbol" panose="05050102010706020507" pitchFamily="18" charset="2"/>
              </a:rPr>
              <a:t>156</a:t>
            </a:r>
          </a:p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1725</a:t>
            </a:r>
          </a:p>
          <a:p>
            <a:pPr eaLnBrk="1" hangingPunct="1"/>
            <a:r>
              <a:rPr lang="hr-HR" altLang="sr-Latn-RS" u="sng">
                <a:sym typeface="Symbol" panose="05050102010706020507" pitchFamily="18" charset="2"/>
              </a:rPr>
              <a:t>  2070</a:t>
            </a:r>
          </a:p>
          <a:p>
            <a:pPr eaLnBrk="1" hangingPunct="1"/>
            <a:r>
              <a:rPr lang="hr-HR" altLang="sr-Latn-RS">
                <a:solidFill>
                  <a:srgbClr val="FF0000"/>
                </a:solidFill>
                <a:sym typeface="Symbol" panose="05050102010706020507" pitchFamily="18" charset="2"/>
              </a:rPr>
              <a:t>53820</a:t>
            </a:r>
            <a:endParaRPr lang="hr-HR" altLang="sr-Latn-RS">
              <a:solidFill>
                <a:srgbClr val="FF0000"/>
              </a:solidFill>
            </a:endParaRPr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A4D9101F-5F74-4CFA-9133-DA9320209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6975" y="2263775"/>
            <a:ext cx="11620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445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156</a:t>
            </a:r>
          </a:p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2225</a:t>
            </a:r>
          </a:p>
          <a:p>
            <a:pPr eaLnBrk="1" hangingPunct="1"/>
            <a:r>
              <a:rPr lang="hr-HR" altLang="sr-Latn-RS" u="sng">
                <a:sym typeface="Symbol" panose="05050102010706020507" pitchFamily="18" charset="2"/>
              </a:rPr>
              <a:t>  2670</a:t>
            </a:r>
          </a:p>
          <a:p>
            <a:pPr eaLnBrk="1" hangingPunct="1"/>
            <a:r>
              <a:rPr lang="hr-HR" altLang="sr-Latn-RS">
                <a:solidFill>
                  <a:srgbClr val="0070C0"/>
                </a:solidFill>
                <a:sym typeface="Symbol" panose="05050102010706020507" pitchFamily="18" charset="2"/>
              </a:rPr>
              <a:t>69420</a:t>
            </a:r>
            <a:endParaRPr lang="hr-HR" altLang="sr-Latn-RS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 animBg="1"/>
      <p:bldP spid="15" grpId="0" animBg="1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kstniOkvir 1">
            <a:extLst>
              <a:ext uri="{FF2B5EF4-FFF2-40B4-BE49-F238E27FC236}">
                <a16:creationId xmlns:a16="http://schemas.microsoft.com/office/drawing/2014/main" id="{60439470-8400-4C14-B3E5-220FA100B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" y="361950"/>
            <a:ext cx="3895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Izluči zajednički faktor, pa izračunaj:</a:t>
            </a:r>
          </a:p>
        </p:txBody>
      </p:sp>
      <p:sp>
        <p:nvSpPr>
          <p:cNvPr id="16387" name="TekstniOkvir 3">
            <a:extLst>
              <a:ext uri="{FF2B5EF4-FFF2-40B4-BE49-F238E27FC236}">
                <a16:creationId xmlns:a16="http://schemas.microsoft.com/office/drawing/2014/main" id="{4F74AAD3-059F-4835-841E-5C8F29B34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030288"/>
            <a:ext cx="2674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12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5 + 12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15 =</a:t>
            </a:r>
            <a:endParaRPr lang="hr-HR" altLang="sr-Latn-RS"/>
          </a:p>
        </p:txBody>
      </p:sp>
      <p:sp>
        <p:nvSpPr>
          <p:cNvPr id="16388" name="TekstniOkvir 4">
            <a:extLst>
              <a:ext uri="{FF2B5EF4-FFF2-40B4-BE49-F238E27FC236}">
                <a16:creationId xmlns:a16="http://schemas.microsoft.com/office/drawing/2014/main" id="{F32056F2-B1EE-423A-B49D-746D805EB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4350" y="868363"/>
            <a:ext cx="2674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6 – 7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6 =</a:t>
            </a:r>
            <a:endParaRPr lang="hr-HR" altLang="sr-Latn-RS"/>
          </a:p>
        </p:txBody>
      </p:sp>
      <p:sp>
        <p:nvSpPr>
          <p:cNvPr id="16389" name="TekstniOkvir 5">
            <a:extLst>
              <a:ext uri="{FF2B5EF4-FFF2-40B4-BE49-F238E27FC236}">
                <a16:creationId xmlns:a16="http://schemas.microsoft.com/office/drawing/2014/main" id="{158B8A91-7C5C-4F8A-A03D-DF4979D2C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25" y="3033713"/>
            <a:ext cx="2676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–5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18 + 20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18 =</a:t>
            </a:r>
            <a:endParaRPr lang="hr-HR" altLang="sr-Latn-RS"/>
          </a:p>
        </p:txBody>
      </p:sp>
      <p:sp>
        <p:nvSpPr>
          <p:cNvPr id="16390" name="TekstniOkvir 6">
            <a:extLst>
              <a:ext uri="{FF2B5EF4-FFF2-40B4-BE49-F238E27FC236}">
                <a16:creationId xmlns:a16="http://schemas.microsoft.com/office/drawing/2014/main" id="{C8BC8C13-79D9-434B-B087-9360BD3F3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88" y="5194300"/>
            <a:ext cx="2674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–15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18 + 18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45=</a:t>
            </a:r>
            <a:endParaRPr lang="hr-HR" altLang="sr-Latn-RS"/>
          </a:p>
        </p:txBody>
      </p:sp>
      <p:sp>
        <p:nvSpPr>
          <p:cNvPr id="16391" name="TekstniOkvir 7">
            <a:extLst>
              <a:ext uri="{FF2B5EF4-FFF2-40B4-BE49-F238E27FC236}">
                <a16:creationId xmlns:a16="http://schemas.microsoft.com/office/drawing/2014/main" id="{D659A6A2-7970-4039-99E7-63960CEE2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3063875"/>
            <a:ext cx="2674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7 </a:t>
            </a:r>
            <a:r>
              <a:rPr lang="hr-HR" altLang="sr-Latn-RS">
                <a:latin typeface="Calibri" panose="020F0502020204030204" pitchFamily="34" charset="0"/>
              </a:rPr>
              <a:t>· </a:t>
            </a:r>
            <a:r>
              <a:rPr lang="hr-HR" altLang="sr-Latn-RS">
                <a:sym typeface="Symbol" panose="05050102010706020507" pitchFamily="18" charset="2"/>
              </a:rPr>
              <a:t>128 – 28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7=</a:t>
            </a:r>
            <a:endParaRPr lang="hr-HR" altLang="sr-Latn-RS"/>
          </a:p>
        </p:txBody>
      </p:sp>
      <p:sp>
        <p:nvSpPr>
          <p:cNvPr id="10" name="Elipsa 9">
            <a:extLst>
              <a:ext uri="{FF2B5EF4-FFF2-40B4-BE49-F238E27FC236}">
                <a16:creationId xmlns:a16="http://schemas.microsoft.com/office/drawing/2014/main" id="{2A25600E-20D2-4572-A77C-CD429B29CF3F}"/>
              </a:ext>
            </a:extLst>
          </p:cNvPr>
          <p:cNvSpPr/>
          <p:nvPr/>
        </p:nvSpPr>
        <p:spPr>
          <a:xfrm>
            <a:off x="857250" y="955675"/>
            <a:ext cx="277813" cy="4524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1" name="Elipsa 10">
            <a:extLst>
              <a:ext uri="{FF2B5EF4-FFF2-40B4-BE49-F238E27FC236}">
                <a16:creationId xmlns:a16="http://schemas.microsoft.com/office/drawing/2014/main" id="{7CC8E841-AE3F-447B-A036-D95C64BF1E97}"/>
              </a:ext>
            </a:extLst>
          </p:cNvPr>
          <p:cNvSpPr/>
          <p:nvPr/>
        </p:nvSpPr>
        <p:spPr>
          <a:xfrm>
            <a:off x="1670050" y="955675"/>
            <a:ext cx="271463" cy="4524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23FC1997-1CDC-478D-9283-0A59E063D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404938"/>
            <a:ext cx="2674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12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(5 + 15) =</a:t>
            </a:r>
            <a:endParaRPr lang="hr-HR" altLang="sr-Latn-RS"/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EE980377-C3A3-4F0B-917B-4054C278C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778000"/>
            <a:ext cx="2674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12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20 =</a:t>
            </a:r>
            <a:endParaRPr lang="hr-HR" altLang="sr-Latn-RS"/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FA21F985-3CF7-4519-AE35-B1E289047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152650"/>
            <a:ext cx="2674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240</a:t>
            </a:r>
          </a:p>
        </p:txBody>
      </p:sp>
      <p:sp>
        <p:nvSpPr>
          <p:cNvPr id="16397" name="TekstniOkvir 15">
            <a:extLst>
              <a:ext uri="{FF2B5EF4-FFF2-40B4-BE49-F238E27FC236}">
                <a16:creationId xmlns:a16="http://schemas.microsoft.com/office/drawing/2014/main" id="{BF4E2A59-B4B3-4B4E-A45E-C07FBF3A3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425" y="5110163"/>
            <a:ext cx="2676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–117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108 – 108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108=</a:t>
            </a:r>
            <a:endParaRPr lang="hr-HR" altLang="sr-Latn-RS"/>
          </a:p>
        </p:txBody>
      </p:sp>
      <p:sp>
        <p:nvSpPr>
          <p:cNvPr id="17" name="Elipsa 16">
            <a:extLst>
              <a:ext uri="{FF2B5EF4-FFF2-40B4-BE49-F238E27FC236}">
                <a16:creationId xmlns:a16="http://schemas.microsoft.com/office/drawing/2014/main" id="{FC93246F-C839-4379-BE1A-D4E04362215F}"/>
              </a:ext>
            </a:extLst>
          </p:cNvPr>
          <p:cNvSpPr/>
          <p:nvPr/>
        </p:nvSpPr>
        <p:spPr>
          <a:xfrm>
            <a:off x="5921375" y="820738"/>
            <a:ext cx="276225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8" name="Elipsa 17">
            <a:extLst>
              <a:ext uri="{FF2B5EF4-FFF2-40B4-BE49-F238E27FC236}">
                <a16:creationId xmlns:a16="http://schemas.microsoft.com/office/drawing/2014/main" id="{B36B06D0-122D-4722-80D3-F26E5555FE8C}"/>
              </a:ext>
            </a:extLst>
          </p:cNvPr>
          <p:cNvSpPr/>
          <p:nvPr/>
        </p:nvSpPr>
        <p:spPr>
          <a:xfrm>
            <a:off x="6610350" y="809625"/>
            <a:ext cx="269875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53834741-6735-45B3-AEE1-80E92B9DE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225" y="1282700"/>
            <a:ext cx="2676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(3 – 7) =</a:t>
            </a:r>
            <a:endParaRPr lang="hr-HR" altLang="sr-Latn-RS"/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DFB437F4-3A5E-4F6A-8DC5-475630A56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225" y="1657350"/>
            <a:ext cx="2676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(– 4) =</a:t>
            </a:r>
            <a:endParaRPr lang="hr-HR" altLang="sr-Latn-RS"/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B541660F-63BE-4A4D-8959-6F1BA5E85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225" y="2030413"/>
            <a:ext cx="2676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24</a:t>
            </a:r>
          </a:p>
        </p:txBody>
      </p:sp>
      <p:sp>
        <p:nvSpPr>
          <p:cNvPr id="22" name="Elipsa 21">
            <a:extLst>
              <a:ext uri="{FF2B5EF4-FFF2-40B4-BE49-F238E27FC236}">
                <a16:creationId xmlns:a16="http://schemas.microsoft.com/office/drawing/2014/main" id="{56475025-6F0D-4052-BE50-1B8CB52373DF}"/>
              </a:ext>
            </a:extLst>
          </p:cNvPr>
          <p:cNvSpPr/>
          <p:nvPr/>
        </p:nvSpPr>
        <p:spPr>
          <a:xfrm>
            <a:off x="1196975" y="2994025"/>
            <a:ext cx="276225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3" name="Elipsa 22">
            <a:extLst>
              <a:ext uri="{FF2B5EF4-FFF2-40B4-BE49-F238E27FC236}">
                <a16:creationId xmlns:a16="http://schemas.microsoft.com/office/drawing/2014/main" id="{556535DD-E4BE-47E6-AE80-2AE103D00857}"/>
              </a:ext>
            </a:extLst>
          </p:cNvPr>
          <p:cNvSpPr/>
          <p:nvPr/>
        </p:nvSpPr>
        <p:spPr>
          <a:xfrm>
            <a:off x="2144713" y="2994025"/>
            <a:ext cx="271462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8A3F3E00-C9A2-4B94-B718-21E4C4038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3444875"/>
            <a:ext cx="2674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18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(– 5 + 20) =</a:t>
            </a:r>
            <a:endParaRPr lang="hr-HR" altLang="sr-Latn-RS"/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5867C75F-2E1F-4D08-8010-9CE8E0796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3819525"/>
            <a:ext cx="26749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18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15 =</a:t>
            </a:r>
            <a:endParaRPr lang="hr-HR" altLang="sr-Latn-RS"/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3573DB77-28FF-4F44-AD79-7041184D8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4192588"/>
            <a:ext cx="2674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270</a:t>
            </a:r>
          </a:p>
        </p:txBody>
      </p:sp>
      <p:sp>
        <p:nvSpPr>
          <p:cNvPr id="32" name="Elipsa 31">
            <a:extLst>
              <a:ext uri="{FF2B5EF4-FFF2-40B4-BE49-F238E27FC236}">
                <a16:creationId xmlns:a16="http://schemas.microsoft.com/office/drawing/2014/main" id="{9A846F0B-4312-431E-B127-D4D248250E56}"/>
              </a:ext>
            </a:extLst>
          </p:cNvPr>
          <p:cNvSpPr/>
          <p:nvPr/>
        </p:nvSpPr>
        <p:spPr>
          <a:xfrm>
            <a:off x="5497513" y="3016250"/>
            <a:ext cx="276225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3" name="Elipsa 32">
            <a:extLst>
              <a:ext uri="{FF2B5EF4-FFF2-40B4-BE49-F238E27FC236}">
                <a16:creationId xmlns:a16="http://schemas.microsoft.com/office/drawing/2014/main" id="{A9C67CC5-867A-4050-AA8C-65E01C547722}"/>
              </a:ext>
            </a:extLst>
          </p:cNvPr>
          <p:cNvSpPr/>
          <p:nvPr/>
        </p:nvSpPr>
        <p:spPr>
          <a:xfrm>
            <a:off x="6886575" y="3027363"/>
            <a:ext cx="269875" cy="4524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4" name="TekstniOkvir 33">
            <a:extLst>
              <a:ext uri="{FF2B5EF4-FFF2-40B4-BE49-F238E27FC236}">
                <a16:creationId xmlns:a16="http://schemas.microsoft.com/office/drawing/2014/main" id="{6694353D-D180-4106-8D2F-30E0F629F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0050" y="3490913"/>
            <a:ext cx="2676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7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(128 – 28) =</a:t>
            </a:r>
            <a:endParaRPr lang="hr-HR" altLang="sr-Latn-RS"/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3006B503-F367-4A6F-8171-72519E96E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0050" y="3863975"/>
            <a:ext cx="2676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7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100 =</a:t>
            </a:r>
            <a:endParaRPr lang="hr-HR" altLang="sr-Latn-RS"/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E4182E0B-44D7-46D2-AC0A-C71F90458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0050" y="4238625"/>
            <a:ext cx="2676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700</a:t>
            </a:r>
          </a:p>
        </p:txBody>
      </p:sp>
      <p:sp>
        <p:nvSpPr>
          <p:cNvPr id="37" name="Elipsa 36">
            <a:extLst>
              <a:ext uri="{FF2B5EF4-FFF2-40B4-BE49-F238E27FC236}">
                <a16:creationId xmlns:a16="http://schemas.microsoft.com/office/drawing/2014/main" id="{86E324FF-E6F2-4FF7-B64F-8A4711692060}"/>
              </a:ext>
            </a:extLst>
          </p:cNvPr>
          <p:cNvSpPr/>
          <p:nvPr/>
        </p:nvSpPr>
        <p:spPr>
          <a:xfrm>
            <a:off x="1400175" y="5160963"/>
            <a:ext cx="276225" cy="4524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8" name="Elipsa 37">
            <a:extLst>
              <a:ext uri="{FF2B5EF4-FFF2-40B4-BE49-F238E27FC236}">
                <a16:creationId xmlns:a16="http://schemas.microsoft.com/office/drawing/2014/main" id="{FA5A18B5-1EBE-4D54-B8DF-CF6699982CAC}"/>
              </a:ext>
            </a:extLst>
          </p:cNvPr>
          <p:cNvSpPr/>
          <p:nvPr/>
        </p:nvSpPr>
        <p:spPr>
          <a:xfrm>
            <a:off x="1919288" y="5149850"/>
            <a:ext cx="271462" cy="450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38563DED-8597-4C7B-B458-D24C6D5FE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3" y="5624513"/>
            <a:ext cx="26749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18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(– 15 + 45) =</a:t>
            </a:r>
            <a:endParaRPr lang="hr-HR" altLang="sr-Latn-RS"/>
          </a:p>
        </p:txBody>
      </p: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11D8A5E7-50BA-4A8E-845B-336476E41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3" y="5997575"/>
            <a:ext cx="2674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18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30 =</a:t>
            </a:r>
            <a:endParaRPr lang="hr-HR" altLang="sr-Latn-RS"/>
          </a:p>
        </p:txBody>
      </p:sp>
      <p:sp>
        <p:nvSpPr>
          <p:cNvPr id="41" name="TekstniOkvir 40">
            <a:extLst>
              <a:ext uri="{FF2B5EF4-FFF2-40B4-BE49-F238E27FC236}">
                <a16:creationId xmlns:a16="http://schemas.microsoft.com/office/drawing/2014/main" id="{52FBDFCA-027E-465B-884C-A034594DA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3" y="6372225"/>
            <a:ext cx="26749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540</a:t>
            </a:r>
          </a:p>
        </p:txBody>
      </p:sp>
      <p:sp>
        <p:nvSpPr>
          <p:cNvPr id="42" name="Elipsa 41">
            <a:extLst>
              <a:ext uri="{FF2B5EF4-FFF2-40B4-BE49-F238E27FC236}">
                <a16:creationId xmlns:a16="http://schemas.microsoft.com/office/drawing/2014/main" id="{0F5FA3B7-8683-4F30-B2A8-C57E5238EA12}"/>
              </a:ext>
            </a:extLst>
          </p:cNvPr>
          <p:cNvSpPr/>
          <p:nvPr/>
        </p:nvSpPr>
        <p:spPr>
          <a:xfrm>
            <a:off x="6073775" y="5081588"/>
            <a:ext cx="395288" cy="4524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3" name="Elipsa 42">
            <a:extLst>
              <a:ext uri="{FF2B5EF4-FFF2-40B4-BE49-F238E27FC236}">
                <a16:creationId xmlns:a16="http://schemas.microsoft.com/office/drawing/2014/main" id="{A220F2C0-11E1-4796-9A8A-5810EF0D94A7}"/>
              </a:ext>
            </a:extLst>
          </p:cNvPr>
          <p:cNvSpPr/>
          <p:nvPr/>
        </p:nvSpPr>
        <p:spPr>
          <a:xfrm>
            <a:off x="7258050" y="5070475"/>
            <a:ext cx="384175" cy="4524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4" name="TekstniOkvir 43">
            <a:extLst>
              <a:ext uri="{FF2B5EF4-FFF2-40B4-BE49-F238E27FC236}">
                <a16:creationId xmlns:a16="http://schemas.microsoft.com/office/drawing/2014/main" id="{2FE53D95-5538-4E5A-A2BF-E03D3859F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738" y="5545138"/>
            <a:ext cx="2676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108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(– 117 – 108) =</a:t>
            </a:r>
            <a:endParaRPr lang="hr-HR" altLang="sr-Latn-RS"/>
          </a:p>
        </p:txBody>
      </p:sp>
      <p:sp>
        <p:nvSpPr>
          <p:cNvPr id="45" name="TekstniOkvir 44">
            <a:extLst>
              <a:ext uri="{FF2B5EF4-FFF2-40B4-BE49-F238E27FC236}">
                <a16:creationId xmlns:a16="http://schemas.microsoft.com/office/drawing/2014/main" id="{FEAAD192-2A28-462C-B0B5-8F64CF71B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738" y="5918200"/>
            <a:ext cx="2676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108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(– 225) =</a:t>
            </a:r>
            <a:endParaRPr lang="hr-HR" altLang="sr-Latn-RS"/>
          </a:p>
        </p:txBody>
      </p:sp>
      <p:sp>
        <p:nvSpPr>
          <p:cNvPr id="46" name="TekstniOkvir 45">
            <a:extLst>
              <a:ext uri="{FF2B5EF4-FFF2-40B4-BE49-F238E27FC236}">
                <a16:creationId xmlns:a16="http://schemas.microsoft.com/office/drawing/2014/main" id="{ABA8149C-B281-485F-8911-3C2336D98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738" y="6292850"/>
            <a:ext cx="2676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24 300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3" grpId="0"/>
      <p:bldP spid="14" grpId="0"/>
      <p:bldP spid="17" grpId="0" animBg="1"/>
      <p:bldP spid="18" grpId="0" animBg="1"/>
      <p:bldP spid="19" grpId="0"/>
      <p:bldP spid="20" grpId="0"/>
      <p:bldP spid="21" grpId="0"/>
      <p:bldP spid="22" grpId="0" animBg="1"/>
      <p:bldP spid="23" grpId="0" animBg="1"/>
      <p:bldP spid="24" grpId="0"/>
      <p:bldP spid="25" grpId="0"/>
      <p:bldP spid="26" grpId="0"/>
      <p:bldP spid="32" grpId="0" animBg="1"/>
      <p:bldP spid="33" grpId="0" animBg="1"/>
      <p:bldP spid="34" grpId="0"/>
      <p:bldP spid="35" grpId="0"/>
      <p:bldP spid="36" grpId="0"/>
      <p:bldP spid="37" grpId="0" animBg="1"/>
      <p:bldP spid="38" grpId="0" animBg="1"/>
      <p:bldP spid="39" grpId="0"/>
      <p:bldP spid="40" grpId="0"/>
      <p:bldP spid="41" grpId="0"/>
      <p:bldP spid="42" grpId="0" animBg="1"/>
      <p:bldP spid="43" grpId="0" animBg="1"/>
      <p:bldP spid="44" grpId="0"/>
      <p:bldP spid="45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kstniOkvir 1">
            <a:extLst>
              <a:ext uri="{FF2B5EF4-FFF2-40B4-BE49-F238E27FC236}">
                <a16:creationId xmlns:a16="http://schemas.microsoft.com/office/drawing/2014/main" id="{A6DEA77F-B697-41FF-9E96-0EBBAFA4E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282575"/>
            <a:ext cx="23145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Pojednostavi izraze: </a:t>
            </a:r>
          </a:p>
        </p:txBody>
      </p:sp>
      <p:sp>
        <p:nvSpPr>
          <p:cNvPr id="17411" name="TekstniOkvir 2">
            <a:extLst>
              <a:ext uri="{FF2B5EF4-FFF2-40B4-BE49-F238E27FC236}">
                <a16:creationId xmlns:a16="http://schemas.microsoft.com/office/drawing/2014/main" id="{9C1AFC4B-0B39-410C-B132-61F7EB2F4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025" y="1016000"/>
            <a:ext cx="3906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/>
              <a:t>a</a:t>
            </a:r>
            <a:r>
              <a:rPr lang="hr-HR" altLang="sr-Latn-RS"/>
              <a:t> + 5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/>
              <a:t>a</a:t>
            </a:r>
            <a:r>
              <a:rPr lang="hr-HR" altLang="sr-Latn-RS"/>
              <a:t> =</a:t>
            </a:r>
          </a:p>
        </p:txBody>
      </p:sp>
      <p:sp>
        <p:nvSpPr>
          <p:cNvPr id="17412" name="TekstniOkvir 3">
            <a:extLst>
              <a:ext uri="{FF2B5EF4-FFF2-40B4-BE49-F238E27FC236}">
                <a16:creationId xmlns:a16="http://schemas.microsoft.com/office/drawing/2014/main" id="{46D9282F-DA57-4FC0-98FE-D9D7EAA53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5" y="2324100"/>
            <a:ext cx="4543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13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/>
              <a:t>x</a:t>
            </a:r>
            <a:r>
              <a:rPr lang="hr-HR" altLang="sr-Latn-RS"/>
              <a:t> – 20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/>
              <a:t>x</a:t>
            </a:r>
            <a:r>
              <a:rPr lang="hr-HR" altLang="sr-Latn-RS"/>
              <a:t> =</a:t>
            </a:r>
          </a:p>
        </p:txBody>
      </p:sp>
      <p:sp>
        <p:nvSpPr>
          <p:cNvPr id="17413" name="TekstniOkvir 4">
            <a:extLst>
              <a:ext uri="{FF2B5EF4-FFF2-40B4-BE49-F238E27FC236}">
                <a16:creationId xmlns:a16="http://schemas.microsoft.com/office/drawing/2014/main" id="{A0263B57-8A76-41DD-905F-5993A42AD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3752850"/>
            <a:ext cx="45450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  <a:r>
              <a:rPr lang="hr-HR" altLang="sr-Latn-RS"/>
              <a:t> + 5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/>
              <a:t>x</a:t>
            </a:r>
            <a:r>
              <a:rPr lang="hr-HR" altLang="sr-Latn-RS"/>
              <a:t> =</a:t>
            </a:r>
          </a:p>
        </p:txBody>
      </p:sp>
      <p:sp>
        <p:nvSpPr>
          <p:cNvPr id="17414" name="TekstniOkvir 5">
            <a:extLst>
              <a:ext uri="{FF2B5EF4-FFF2-40B4-BE49-F238E27FC236}">
                <a16:creationId xmlns:a16="http://schemas.microsoft.com/office/drawing/2014/main" id="{F4A42B9D-E0D3-4F1D-99D9-8F70F718F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" y="5287963"/>
            <a:ext cx="5491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7ab </a:t>
            </a:r>
            <a:r>
              <a:rPr lang="hr-HR" altLang="sr-Latn-RS"/>
              <a:t> +  5ab –  ab  =</a:t>
            </a:r>
          </a:p>
        </p:txBody>
      </p:sp>
      <p:sp>
        <p:nvSpPr>
          <p:cNvPr id="7" name="Zaobljeni pravokutnik 6">
            <a:extLst>
              <a:ext uri="{FF2B5EF4-FFF2-40B4-BE49-F238E27FC236}">
                <a16:creationId xmlns:a16="http://schemas.microsoft.com/office/drawing/2014/main" id="{286520B1-610A-437F-B0DB-526600C8C84F}"/>
              </a:ext>
            </a:extLst>
          </p:cNvPr>
          <p:cNvSpPr/>
          <p:nvPr/>
        </p:nvSpPr>
        <p:spPr>
          <a:xfrm>
            <a:off x="6355648" y="1794933"/>
            <a:ext cx="2652889" cy="279964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312CD9A-6E19-4BFD-A596-03A4D5457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3549650"/>
            <a:ext cx="4826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14CA050E-F7DD-424E-A12A-14D2F8E9B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863" y="2419350"/>
            <a:ext cx="17033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 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7DE16F22-8320-4265-A5B0-6DA4D05FE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2268538"/>
            <a:ext cx="4810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kstniOkvir 10">
            <a:extLst>
              <a:ext uri="{FF2B5EF4-FFF2-40B4-BE49-F238E27FC236}">
                <a16:creationId xmlns:a16="http://schemas.microsoft.com/office/drawing/2014/main" id="{064D2FF4-4603-46BB-B767-66832A910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2850" y="2268538"/>
            <a:ext cx="1073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jedna</a:t>
            </a:r>
          </a:p>
          <a:p>
            <a:pPr algn="ctr" eaLnBrk="1" hangingPunct="1"/>
            <a:r>
              <a:rPr lang="hr-HR" altLang="sr-Latn-RS"/>
              <a:t>jabuka</a:t>
            </a: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47FCBD69-71D1-4A69-AD3E-373D6EB0B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7775" y="3700463"/>
            <a:ext cx="10715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jabuka</a:t>
            </a:r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FF73CDCD-AA95-4935-9802-6B489EB04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025" y="2833688"/>
            <a:ext cx="45243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4800"/>
              <a:t>= 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716BB60F-F08E-4A55-8263-284000BB9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4865688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</a:t>
            </a:r>
            <a:r>
              <a:rPr lang="hr-HR" altLang="sr-Latn-RS" i="1"/>
              <a:t>a = </a:t>
            </a:r>
            <a:r>
              <a:rPr lang="hr-HR" altLang="sr-Latn-RS"/>
              <a:t>1</a:t>
            </a:r>
            <a:r>
              <a:rPr lang="hr-HR" altLang="sr-Latn-RS" i="1"/>
              <a:t>a</a:t>
            </a: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4565C9D7-88D7-4246-A714-9873B2999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2350" y="1019175"/>
            <a:ext cx="2460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(3 + 5)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>
                <a:sym typeface="Symbol" panose="05050102010706020507" pitchFamily="18" charset="2"/>
              </a:rPr>
              <a:t>a = </a:t>
            </a:r>
            <a:r>
              <a:rPr lang="hr-HR" altLang="sr-Latn-RS">
                <a:sym typeface="Symbol" panose="05050102010706020507" pitchFamily="18" charset="2"/>
              </a:rPr>
              <a:t>8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>
                <a:sym typeface="Symbol" panose="05050102010706020507" pitchFamily="18" charset="2"/>
              </a:rPr>
              <a:t>a = </a:t>
            </a:r>
            <a:r>
              <a:rPr lang="hr-HR" altLang="sr-Latn-RS">
                <a:sym typeface="Symbol" panose="05050102010706020507" pitchFamily="18" charset="2"/>
              </a:rPr>
              <a:t>8</a:t>
            </a:r>
            <a:r>
              <a:rPr lang="hr-HR" altLang="sr-Latn-RS" i="1">
                <a:sym typeface="Symbol" panose="05050102010706020507" pitchFamily="18" charset="2"/>
              </a:rPr>
              <a:t>a</a:t>
            </a:r>
            <a:r>
              <a:rPr lang="hr-HR" altLang="sr-Latn-RS"/>
              <a:t> </a:t>
            </a: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E97DA710-759E-4407-8C61-39BA04969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2063" y="2324100"/>
            <a:ext cx="29289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(13 – 20)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>
                <a:sym typeface="Symbol" panose="05050102010706020507" pitchFamily="18" charset="2"/>
              </a:rPr>
              <a:t>x = </a:t>
            </a:r>
            <a:r>
              <a:rPr lang="hr-HR" altLang="sr-Latn-RS">
                <a:sym typeface="Symbol" panose="05050102010706020507" pitchFamily="18" charset="2"/>
              </a:rPr>
              <a:t>–7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>
                <a:sym typeface="Symbol" panose="05050102010706020507" pitchFamily="18" charset="2"/>
              </a:rPr>
              <a:t>x = </a:t>
            </a:r>
            <a:r>
              <a:rPr lang="hr-HR" altLang="sr-Latn-RS">
                <a:sym typeface="Symbol" panose="05050102010706020507" pitchFamily="18" charset="2"/>
              </a:rPr>
              <a:t>–7</a:t>
            </a:r>
            <a:r>
              <a:rPr lang="hr-HR" altLang="sr-Latn-RS" i="1">
                <a:sym typeface="Symbol" panose="05050102010706020507" pitchFamily="18" charset="2"/>
              </a:rPr>
              <a:t>x</a:t>
            </a:r>
            <a:r>
              <a:rPr lang="hr-HR" altLang="sr-Latn-RS"/>
              <a:t> </a:t>
            </a: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C85311F7-A25D-4BE0-9A33-63C1D13C9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3888" y="3752850"/>
            <a:ext cx="2411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</a:t>
            </a:r>
            <a:r>
              <a:rPr lang="hr-HR" altLang="sr-Latn-RS">
                <a:solidFill>
                  <a:srgbClr val="FF0000"/>
                </a:solidFill>
              </a:rPr>
              <a:t>1</a:t>
            </a:r>
            <a:r>
              <a:rPr lang="hr-HR" altLang="sr-Latn-RS"/>
              <a:t> + 5) </a:t>
            </a:r>
            <a:r>
              <a:rPr lang="hr-HR" altLang="sr-Latn-RS">
                <a:latin typeface="Calibri" panose="020F0502020204030204" pitchFamily="34" charset="0"/>
              </a:rPr>
              <a:t>· </a:t>
            </a:r>
            <a:r>
              <a:rPr lang="hr-HR" altLang="sr-Latn-RS" i="1">
                <a:sym typeface="Symbol" panose="05050102010706020507" pitchFamily="18" charset="2"/>
              </a:rPr>
              <a:t>x = </a:t>
            </a:r>
            <a:r>
              <a:rPr lang="hr-HR" altLang="sr-Latn-RS">
                <a:sym typeface="Symbol" panose="05050102010706020507" pitchFamily="18" charset="2"/>
              </a:rPr>
              <a:t>6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>
                <a:sym typeface="Symbol" panose="05050102010706020507" pitchFamily="18" charset="2"/>
              </a:rPr>
              <a:t>x = </a:t>
            </a:r>
            <a:r>
              <a:rPr lang="hr-HR" altLang="sr-Latn-RS">
                <a:sym typeface="Symbol" panose="05050102010706020507" pitchFamily="18" charset="2"/>
              </a:rPr>
              <a:t>6</a:t>
            </a:r>
            <a:r>
              <a:rPr lang="hr-HR" altLang="sr-Latn-RS" i="1">
                <a:sym typeface="Symbol" panose="05050102010706020507" pitchFamily="18" charset="2"/>
              </a:rPr>
              <a:t>x</a:t>
            </a:r>
            <a:r>
              <a:rPr lang="hr-HR" altLang="sr-Latn-RS"/>
              <a:t> </a:t>
            </a: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9E38384B-C263-41A6-8BA6-4CF9F8DEA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3752850"/>
            <a:ext cx="434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1</a:t>
            </a:r>
            <a:r>
              <a:rPr lang="hr-HR" altLang="sr-Latn-RS"/>
              <a:t>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endParaRPr lang="hr-HR" altLang="sr-Latn-RS"/>
          </a:p>
        </p:txBody>
      </p:sp>
      <p:sp>
        <p:nvSpPr>
          <p:cNvPr id="19" name="Pravokutnik 18">
            <a:extLst>
              <a:ext uri="{FF2B5EF4-FFF2-40B4-BE49-F238E27FC236}">
                <a16:creationId xmlns:a16="http://schemas.microsoft.com/office/drawing/2014/main" id="{10137C6E-259C-4954-AEE4-A84EB5608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7413" y="5287963"/>
            <a:ext cx="312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C68D25C4-9D24-4E53-97FF-A122A31BE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163" y="5287963"/>
            <a:ext cx="33893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(7 + 5 – </a:t>
            </a:r>
            <a:r>
              <a:rPr lang="hr-HR" altLang="sr-Latn-RS">
                <a:solidFill>
                  <a:srgbClr val="FF0000"/>
                </a:solidFill>
              </a:rPr>
              <a:t>1</a:t>
            </a:r>
            <a:r>
              <a:rPr lang="hr-HR" altLang="sr-Latn-RS"/>
              <a:t>)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>
                <a:sym typeface="Symbol" panose="05050102010706020507" pitchFamily="18" charset="2"/>
              </a:rPr>
              <a:t>ab = </a:t>
            </a:r>
            <a:r>
              <a:rPr lang="hr-HR" altLang="sr-Latn-RS">
                <a:sym typeface="Symbol" panose="05050102010706020507" pitchFamily="18" charset="2"/>
              </a:rPr>
              <a:t>11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>
                <a:sym typeface="Symbol" panose="05050102010706020507" pitchFamily="18" charset="2"/>
              </a:rPr>
              <a:t>ab = </a:t>
            </a:r>
            <a:r>
              <a:rPr lang="hr-HR" altLang="sr-Latn-RS">
                <a:sym typeface="Symbol" panose="05050102010706020507" pitchFamily="18" charset="2"/>
              </a:rPr>
              <a:t>11</a:t>
            </a:r>
            <a:r>
              <a:rPr lang="hr-HR" altLang="sr-Latn-RS" i="1">
                <a:sym typeface="Symbol" panose="05050102010706020507" pitchFamily="18" charset="2"/>
              </a:rPr>
              <a:t>ab</a:t>
            </a:r>
            <a:endParaRPr lang="hr-HR" alt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kstniOkvir 1">
            <a:extLst>
              <a:ext uri="{FF2B5EF4-FFF2-40B4-BE49-F238E27FC236}">
                <a16:creationId xmlns:a16="http://schemas.microsoft.com/office/drawing/2014/main" id="{CADAE1DA-E27C-470C-9EF5-F79DB2D38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282575"/>
            <a:ext cx="23145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Pojednostavi izraze: </a:t>
            </a:r>
          </a:p>
        </p:txBody>
      </p:sp>
      <p:sp>
        <p:nvSpPr>
          <p:cNvPr id="18435" name="TekstniOkvir 6">
            <a:extLst>
              <a:ext uri="{FF2B5EF4-FFF2-40B4-BE49-F238E27FC236}">
                <a16:creationId xmlns:a16="http://schemas.microsoft.com/office/drawing/2014/main" id="{5D3B8937-F53A-418C-859D-0F47BBC1A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463" y="1422400"/>
            <a:ext cx="2911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11</a:t>
            </a:r>
            <a:r>
              <a:rPr lang="hr-HR" altLang="sr-Latn-RS" i="1"/>
              <a:t>x</a:t>
            </a:r>
            <a:r>
              <a:rPr lang="hr-HR" altLang="sr-Latn-RS"/>
              <a:t> – 5</a:t>
            </a:r>
            <a:r>
              <a:rPr lang="hr-HR" altLang="sr-Latn-RS" i="1"/>
              <a:t>x</a:t>
            </a:r>
            <a:r>
              <a:rPr lang="hr-HR" altLang="sr-Latn-RS"/>
              <a:t> – </a:t>
            </a:r>
            <a:r>
              <a:rPr lang="hr-HR" altLang="sr-Latn-RS" i="1"/>
              <a:t>x</a:t>
            </a:r>
            <a:r>
              <a:rPr lang="hr-HR" altLang="sr-Latn-RS"/>
              <a:t> + 3</a:t>
            </a:r>
            <a:r>
              <a:rPr lang="hr-HR" altLang="sr-Latn-RS" i="1"/>
              <a:t>x</a:t>
            </a:r>
            <a:r>
              <a:rPr lang="hr-HR" altLang="sr-Latn-RS"/>
              <a:t> – 17</a:t>
            </a:r>
            <a:r>
              <a:rPr lang="hr-HR" altLang="sr-Latn-RS" i="1"/>
              <a:t>x</a:t>
            </a:r>
            <a:r>
              <a:rPr lang="hr-HR" altLang="sr-Latn-RS"/>
              <a:t> =  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680AF7CD-9D9D-4A20-B10D-BB041E699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5" y="1422400"/>
            <a:ext cx="2911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(11 – 5 – 1 + 3 – 17)</a:t>
            </a:r>
            <a:r>
              <a:rPr lang="hr-HR" altLang="sr-Latn-RS" i="1"/>
              <a:t>x</a:t>
            </a:r>
            <a:r>
              <a:rPr lang="hr-HR" altLang="sr-Latn-RS"/>
              <a:t> =   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3B8DEC9D-C5F5-4461-9E2A-8DDC74D8C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5025" y="1422400"/>
            <a:ext cx="677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–9</a:t>
            </a:r>
            <a:r>
              <a:rPr lang="hr-HR" altLang="sr-Latn-RS" i="1"/>
              <a:t>x</a:t>
            </a:r>
            <a:endParaRPr lang="hr-HR" altLang="sr-Latn-RS"/>
          </a:p>
        </p:txBody>
      </p:sp>
      <p:sp>
        <p:nvSpPr>
          <p:cNvPr id="18438" name="TekstniOkvir 9">
            <a:extLst>
              <a:ext uri="{FF2B5EF4-FFF2-40B4-BE49-F238E27FC236}">
                <a16:creationId xmlns:a16="http://schemas.microsoft.com/office/drawing/2014/main" id="{C659C41C-3281-4DAB-B02C-6DBEB0D19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3030538"/>
            <a:ext cx="291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–2a – 5</a:t>
            </a:r>
            <a:r>
              <a:rPr lang="hr-HR" altLang="sr-Latn-RS" i="1"/>
              <a:t>b</a:t>
            </a:r>
            <a:r>
              <a:rPr lang="hr-HR" altLang="sr-Latn-RS"/>
              <a:t> + </a:t>
            </a:r>
            <a:r>
              <a:rPr lang="hr-HR" altLang="sr-Latn-RS" i="1"/>
              <a:t>a</a:t>
            </a:r>
            <a:r>
              <a:rPr lang="hr-HR" altLang="sr-Latn-RS"/>
              <a:t> – 6</a:t>
            </a:r>
            <a:r>
              <a:rPr lang="hr-HR" altLang="sr-Latn-RS" i="1"/>
              <a:t>a</a:t>
            </a:r>
            <a:r>
              <a:rPr lang="hr-HR" altLang="sr-Latn-RS"/>
              <a:t> + 10</a:t>
            </a:r>
            <a:r>
              <a:rPr lang="hr-HR" altLang="sr-Latn-RS" i="1"/>
              <a:t>b</a:t>
            </a:r>
            <a:r>
              <a:rPr lang="hr-HR" altLang="sr-Latn-RS"/>
              <a:t> =  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902422E7-8CCA-482F-83BE-36CAF814F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0" y="3030538"/>
            <a:ext cx="3511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(–2 + 1 – 6)</a:t>
            </a:r>
            <a:r>
              <a:rPr lang="hr-HR" altLang="sr-Latn-RS" i="1"/>
              <a:t>a</a:t>
            </a:r>
            <a:r>
              <a:rPr lang="hr-HR" altLang="sr-Latn-RS"/>
              <a:t> + (– 5 + 10)</a:t>
            </a:r>
            <a:r>
              <a:rPr lang="hr-HR" altLang="sr-Latn-RS" i="1"/>
              <a:t>b =</a:t>
            </a:r>
            <a:endParaRPr lang="hr-HR" altLang="sr-Latn-RS"/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7F801A6F-87D4-4B9A-9779-AA5C290A5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7650" y="3030538"/>
            <a:ext cx="1125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–7</a:t>
            </a:r>
            <a:r>
              <a:rPr lang="hr-HR" altLang="sr-Latn-RS" i="1"/>
              <a:t>a</a:t>
            </a:r>
            <a:r>
              <a:rPr lang="hr-HR" altLang="sr-Latn-RS"/>
              <a:t> + 5</a:t>
            </a:r>
            <a:r>
              <a:rPr lang="hr-HR" altLang="sr-Latn-RS" i="1"/>
              <a:t>b </a:t>
            </a:r>
            <a:endParaRPr lang="hr-HR" altLang="sr-Latn-RS"/>
          </a:p>
        </p:txBody>
      </p:sp>
      <p:sp>
        <p:nvSpPr>
          <p:cNvPr id="18441" name="TekstniOkvir 12">
            <a:extLst>
              <a:ext uri="{FF2B5EF4-FFF2-40B4-BE49-F238E27FC236}">
                <a16:creationId xmlns:a16="http://schemas.microsoft.com/office/drawing/2014/main" id="{1AFBDB45-2664-4DB6-8E1B-9EA6EF830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4752975"/>
            <a:ext cx="2913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7</a:t>
            </a:r>
            <a:r>
              <a:rPr lang="hr-HR" altLang="sr-Latn-RS" i="1"/>
              <a:t>x</a:t>
            </a:r>
            <a:r>
              <a:rPr lang="hr-HR" altLang="sr-Latn-RS"/>
              <a:t> – 5</a:t>
            </a:r>
            <a:r>
              <a:rPr lang="hr-HR" altLang="sr-Latn-RS" i="1"/>
              <a:t>a</a:t>
            </a:r>
            <a:r>
              <a:rPr lang="hr-HR" altLang="sr-Latn-RS"/>
              <a:t> + 10 – 6</a:t>
            </a:r>
            <a:r>
              <a:rPr lang="hr-HR" altLang="sr-Latn-RS" i="1"/>
              <a:t>a</a:t>
            </a:r>
            <a:r>
              <a:rPr lang="hr-HR" altLang="sr-Latn-RS"/>
              <a:t> + 10</a:t>
            </a:r>
            <a:r>
              <a:rPr lang="hr-HR" altLang="sr-Latn-RS" i="1"/>
              <a:t>x</a:t>
            </a:r>
            <a:r>
              <a:rPr lang="hr-HR" altLang="sr-Latn-RS"/>
              <a:t> =  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FAFBC8E9-5F0E-40FF-B366-70CE67CDD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4088" y="4752975"/>
            <a:ext cx="33702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(7 + 10)</a:t>
            </a:r>
            <a:r>
              <a:rPr lang="hr-HR" altLang="sr-Latn-RS" i="1"/>
              <a:t>x + </a:t>
            </a:r>
            <a:r>
              <a:rPr lang="hr-HR" altLang="sr-Latn-RS"/>
              <a:t>(– 5 – 6)</a:t>
            </a:r>
            <a:r>
              <a:rPr lang="hr-HR" altLang="sr-Latn-RS" i="1"/>
              <a:t>a</a:t>
            </a:r>
            <a:r>
              <a:rPr lang="hr-HR" altLang="sr-Latn-RS"/>
              <a:t> + 10 =  </a:t>
            </a:r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1B949729-2868-48BE-8DCC-6F730159D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5250" y="4752975"/>
            <a:ext cx="1943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17</a:t>
            </a:r>
            <a:r>
              <a:rPr lang="hr-HR" altLang="sr-Latn-RS" i="1"/>
              <a:t>x </a:t>
            </a:r>
            <a:r>
              <a:rPr lang="hr-HR" altLang="sr-Latn-RS"/>
              <a:t>– 11</a:t>
            </a:r>
            <a:r>
              <a:rPr lang="hr-HR" altLang="sr-Latn-RS" i="1"/>
              <a:t>a</a:t>
            </a:r>
            <a:r>
              <a:rPr lang="hr-HR" altLang="sr-Latn-RS"/>
              <a:t> + 10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Math 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_izlucivanje_zajednickog_faktora</Template>
  <TotalTime>3</TotalTime>
  <Words>533</Words>
  <Application>Microsoft Office PowerPoint</Application>
  <PresentationFormat>Prikaz na zaslonu (4:3)</PresentationFormat>
  <Paragraphs>83</Paragraphs>
  <Slides>6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Pro</vt:lpstr>
      <vt:lpstr>Symbol</vt:lpstr>
      <vt:lpstr>Math 6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2021-09-16T14:14:02Z</dcterms:created>
  <dcterms:modified xsi:type="dcterms:W3CDTF">2021-09-16T14:17:20Z</dcterms:modified>
</cp:coreProperties>
</file>